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46"/>
  </p:notesMasterIdLst>
  <p:sldIdLst>
    <p:sldId id="256" r:id="rId4"/>
    <p:sldId id="258" r:id="rId5"/>
    <p:sldId id="259" r:id="rId6"/>
    <p:sldId id="260" r:id="rId7"/>
    <p:sldId id="281" r:id="rId8"/>
    <p:sldId id="282" r:id="rId9"/>
    <p:sldId id="284" r:id="rId10"/>
    <p:sldId id="285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6" r:id="rId20"/>
    <p:sldId id="297" r:id="rId21"/>
    <p:sldId id="298" r:id="rId22"/>
    <p:sldId id="299" r:id="rId23"/>
    <p:sldId id="300" r:id="rId24"/>
    <p:sldId id="301" r:id="rId25"/>
    <p:sldId id="283" r:id="rId26"/>
    <p:sldId id="302" r:id="rId27"/>
    <p:sldId id="303" r:id="rId28"/>
    <p:sldId id="304" r:id="rId29"/>
    <p:sldId id="269" r:id="rId30"/>
    <p:sldId id="305" r:id="rId31"/>
    <p:sldId id="306" r:id="rId32"/>
    <p:sldId id="307" r:id="rId33"/>
    <p:sldId id="308" r:id="rId34"/>
    <p:sldId id="280" r:id="rId35"/>
    <p:sldId id="310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68" r:id="rId44"/>
    <p:sldId id="257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58"/>
            <p14:sldId id="259"/>
            <p14:sldId id="260"/>
            <p14:sldId id="281"/>
            <p14:sldId id="282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283"/>
            <p14:sldId id="302"/>
            <p14:sldId id="303"/>
            <p14:sldId id="304"/>
            <p14:sldId id="269"/>
            <p14:sldId id="305"/>
            <p14:sldId id="306"/>
            <p14:sldId id="307"/>
            <p14:sldId id="308"/>
            <p14:sldId id="280"/>
            <p14:sldId id="310"/>
            <p14:sldId id="272"/>
            <p14:sldId id="273"/>
            <p14:sldId id="274"/>
            <p14:sldId id="275"/>
            <p14:sldId id="276"/>
            <p14:sldId id="277"/>
            <p14:sldId id="278"/>
            <p14:sldId id="26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2022/9/27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0"/>
            <a:ext cx="1213658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4748" y="1950516"/>
            <a:ext cx="10846229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4293096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580315"/>
            <a:ext cx="1824203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7" y="6309321"/>
            <a:ext cx="10516763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17316"/>
            <a:ext cx="12136581" cy="68233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6309321"/>
            <a:ext cx="11284849" cy="196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80314"/>
            <a:ext cx="1687528" cy="688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776" y="242392"/>
            <a:ext cx="9340619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9340619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3553" y="1484784"/>
            <a:ext cx="8144665" cy="1224136"/>
          </a:xfrm>
        </p:spPr>
        <p:txBody>
          <a:bodyPr/>
          <a:lstStyle/>
          <a:p>
            <a:r>
              <a:rPr lang="en-US" altLang="zh-CN" sz="4000" b="1" dirty="0">
                <a:effectLst/>
                <a:latin typeface="+mn-lt"/>
                <a:ea typeface="黑体"/>
                <a:cs typeface="黑体"/>
              </a:rPr>
              <a:t>Computer Architecture Experiment</a:t>
            </a:r>
            <a:endParaRPr lang="zh-CN" altLang="en-US" sz="4000" b="1" dirty="0">
              <a:effectLst/>
              <a:latin typeface="+mn-lt"/>
              <a:ea typeface="黑体"/>
              <a:cs typeface="黑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0" y="4437112"/>
            <a:ext cx="6400800" cy="160858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浙江大学计算机学院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000" b="1" dirty="0">
                <a:latin typeface="楷体_GB2312" pitchFamily="49" charset="-122"/>
                <a:ea typeface="楷体_GB2312" pitchFamily="49" charset="-122"/>
              </a:rPr>
              <a:t>2021</a:t>
            </a: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3000" b="1" dirty="0"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月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416" y="2924944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Topic 1.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Pipelined CPU supporting RISC-V</a:t>
            </a:r>
          </a:p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RV32I Instructions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251266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 Demo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093132"/>
              </p:ext>
            </p:extLst>
          </p:nvPr>
        </p:nvGraphicFramePr>
        <p:xfrm>
          <a:off x="2567608" y="1052736"/>
          <a:ext cx="7056437" cy="571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Visio" r:id="rId3" imgW="7675164" imgH="6217920" progId="Visio.Drawing.11">
                  <p:embed/>
                </p:oleObj>
              </mc:Choice>
              <mc:Fallback>
                <p:oleObj name="Visio" r:id="rId3" imgW="7675164" imgH="6217920" progId="Visio.Drawing.11">
                  <p:embed/>
                  <p:pic>
                    <p:nvPicPr>
                      <p:cNvPr id="9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608" y="1052736"/>
                        <a:ext cx="7056437" cy="571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68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Data Hazard Causes Stalls</a:t>
            </a:r>
          </a:p>
        </p:txBody>
      </p:sp>
      <p:graphicFrame>
        <p:nvGraphicFramePr>
          <p:cNvPr id="5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984079"/>
              </p:ext>
            </p:extLst>
          </p:nvPr>
        </p:nvGraphicFramePr>
        <p:xfrm>
          <a:off x="1919536" y="1052736"/>
          <a:ext cx="7777163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Visio" r:id="rId3" imgW="8333264" imgH="5977698" progId="Visio.Drawing.11">
                  <p:embed/>
                </p:oleObj>
              </mc:Choice>
              <mc:Fallback>
                <p:oleObj name="Visio" r:id="rId3" imgW="8333264" imgH="5977698" progId="Visio.Drawing.11">
                  <p:embed/>
                  <p:pic>
                    <p:nvPicPr>
                      <p:cNvPr id="10244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6" y="1052736"/>
                        <a:ext cx="7777163" cy="557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87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 Forward to Avoid the Data hazard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273681"/>
              </p:ext>
            </p:extLst>
          </p:nvPr>
        </p:nvGraphicFramePr>
        <p:xfrm>
          <a:off x="2639442" y="1143794"/>
          <a:ext cx="6769100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Visio" r:id="rId3" imgW="7737863" imgH="6217920" progId="Visio.Drawing.11">
                  <p:embed/>
                </p:oleObj>
              </mc:Choice>
              <mc:Fallback>
                <p:oleObj name="Visio" r:id="rId3" imgW="7737863" imgH="6217920" progId="Visio.Drawing.11">
                  <p:embed/>
                  <p:pic>
                    <p:nvPicPr>
                      <p:cNvPr id="1126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442" y="1143794"/>
                        <a:ext cx="6769100" cy="543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0568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SW After LW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916832"/>
            <a:ext cx="70008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56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Condition in Which Bypass Unit doesn’t work</a:t>
            </a:r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599089"/>
              </p:ext>
            </p:extLst>
          </p:nvPr>
        </p:nvGraphicFramePr>
        <p:xfrm>
          <a:off x="1415480" y="1628800"/>
          <a:ext cx="8280400" cy="390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Visio" r:id="rId3" imgW="7477640" imgH="3523567" progId="Visio.Drawing.11">
                  <p:embed/>
                </p:oleObj>
              </mc:Choice>
              <mc:Fallback>
                <p:oleObj name="Visio" r:id="rId3" imgW="7477640" imgH="3523567" progId="Visio.Drawing.11">
                  <p:embed/>
                  <p:pic>
                    <p:nvPicPr>
                      <p:cNvPr id="143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628800"/>
                        <a:ext cx="8280400" cy="390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79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 Stalls</a:t>
            </a: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36202"/>
              </p:ext>
            </p:extLst>
          </p:nvPr>
        </p:nvGraphicFramePr>
        <p:xfrm>
          <a:off x="1703512" y="1556792"/>
          <a:ext cx="8002587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Visio" r:id="rId3" imgW="8641101" imgH="5265528" progId="Visio.Drawing.11">
                  <p:embed/>
                </p:oleObj>
              </mc:Choice>
              <mc:Fallback>
                <p:oleObj name="Visio" r:id="rId3" imgW="8641101" imgH="5265528" progId="Visio.Drawing.11">
                  <p:embed/>
                  <p:pic>
                    <p:nvPicPr>
                      <p:cNvPr id="163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2" y="1556792"/>
                        <a:ext cx="8002587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8542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 Demo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76361"/>
              </p:ext>
            </p:extLst>
          </p:nvPr>
        </p:nvGraphicFramePr>
        <p:xfrm>
          <a:off x="1415480" y="1287016"/>
          <a:ext cx="7273552" cy="5194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Visio" r:id="rId3" imgW="5260848" imgH="4540910" progId="Visio.Drawing.11">
                  <p:embed/>
                </p:oleObj>
              </mc:Choice>
              <mc:Fallback>
                <p:oleObj name="Visio" r:id="rId3" imgW="5260848" imgH="4540910" progId="Visio.Drawing.11">
                  <p:embed/>
                  <p:pic>
                    <p:nvPicPr>
                      <p:cNvPr id="1026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287016"/>
                        <a:ext cx="7273552" cy="51943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15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Execution result</a:t>
            </a: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063553" y="1556792"/>
          <a:ext cx="7849691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Visio" r:id="rId3" imgW="12018264" imgH="5720080" progId="Visio.Drawing.11">
                  <p:embed/>
                </p:oleObj>
              </mc:Choice>
              <mc:Fallback>
                <p:oleObj name="Visio" r:id="rId3" imgW="12018264" imgH="5720080" progId="Visio.Drawing.11">
                  <p:embed/>
                  <p:pic>
                    <p:nvPicPr>
                      <p:cNvPr id="307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553" y="1556792"/>
                        <a:ext cx="7849691" cy="414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555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197768"/>
            <a:ext cx="925252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Methods of resolving Control hazards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7"/>
            <a:ext cx="9525744" cy="4752527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Freeze or flush the pipeline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Predict-not-taken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Predict-taken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Delayed branch</a:t>
            </a:r>
            <a:endParaRPr lang="zh-CN" altLang="en-US" sz="2400" dirty="0">
              <a:latin typeface="+mn-lt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089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Freeze method</a:t>
            </a:r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560" y="1484785"/>
          <a:ext cx="792227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name="Visio" r:id="rId3" imgW="10954893" imgH="5543702" progId="Visio.Drawing.11">
                  <p:embed/>
                </p:oleObj>
              </mc:Choice>
              <mc:Fallback>
                <p:oleObj name="Visio" r:id="rId3" imgW="10954893" imgH="5543702" progId="Visio.Drawing.11">
                  <p:embed/>
                  <p:pic>
                    <p:nvPicPr>
                      <p:cNvPr id="4098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1484785"/>
                        <a:ext cx="7922270" cy="437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946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19A1FD"/>
                </a:solidFill>
                <a:latin typeface="+mn-lt"/>
              </a:rPr>
              <a:t>Outline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3392" y="1219201"/>
            <a:ext cx="9587408" cy="493712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Purpose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Task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Basic Principle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Operating Procedures</a:t>
            </a:r>
          </a:p>
          <a:p>
            <a:pPr>
              <a:buFontTx/>
              <a:buChar char="•"/>
            </a:pPr>
            <a:r>
              <a:rPr lang="en-US" altLang="zh-CN" sz="3200">
                <a:latin typeface="+mn-lt"/>
                <a:ea typeface="宋体" charset="-122"/>
              </a:rPr>
              <a:t>Checkpoints</a:t>
            </a: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/>
            <a:endParaRPr lang="en-US" altLang="zh-CN" sz="32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565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ea typeface="宋体" charset="-122"/>
              </a:rPr>
              <a:t>Predict-not-taken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561" y="1510630"/>
          <a:ext cx="7993137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name="Visio" r:id="rId3" imgW="10972800" imgH="5543788" progId="Visio.Drawing.11">
                  <p:embed/>
                </p:oleObj>
              </mc:Choice>
              <mc:Fallback>
                <p:oleObj name="Visio" r:id="rId3" imgW="10972800" imgH="5543788" progId="Visio.Drawing.11">
                  <p:embed/>
                  <p:pic>
                    <p:nvPicPr>
                      <p:cNvPr id="5122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1" y="1510630"/>
                        <a:ext cx="7993137" cy="443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602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Predict-taken method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47800"/>
            <a:ext cx="10729192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60% of branch result is taken</a:t>
            </a:r>
            <a:endParaRPr lang="zh-CN" altLang="en-US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Bring forward calculation of branch condition from MEM Stage to EX Stage, stall reduce from 3-cycle to 2-cycle.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Then bring forward from EX to ID, stall reduce from 2-cycle  to 1-cycle.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1-cycle stall</a:t>
            </a:r>
            <a:r>
              <a:rPr lang="zh-CN" altLang="en-US" sz="3200" dirty="0">
                <a:latin typeface="+mn-lt"/>
                <a:ea typeface="宋体" charset="-122"/>
              </a:rPr>
              <a:t> </a:t>
            </a:r>
            <a:r>
              <a:rPr lang="en-US" altLang="zh-CN" sz="3200" dirty="0">
                <a:latin typeface="+mn-lt"/>
                <a:ea typeface="宋体" charset="-122"/>
              </a:rPr>
              <a:t>may be used for 1 delay slot</a:t>
            </a:r>
            <a:endParaRPr lang="zh-CN" altLang="en-US" dirty="0">
              <a:latin typeface="+mn-lt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4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88640"/>
            <a:ext cx="9266312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3200" dirty="0">
                <a:solidFill>
                  <a:srgbClr val="19A1FD"/>
                </a:solidFill>
                <a:latin typeface="+mn-lt"/>
                <a:ea typeface="宋体" charset="-122"/>
              </a:rPr>
              <a:t>Stalls of Predict Methods for Control Hazard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endParaRPr lang="zh-CN" altLang="en-US" dirty="0">
              <a:latin typeface="+mn-lt"/>
              <a:ea typeface="宋体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92555"/>
              </p:ext>
            </p:extLst>
          </p:nvPr>
        </p:nvGraphicFramePr>
        <p:xfrm>
          <a:off x="2135560" y="1988840"/>
          <a:ext cx="7920880" cy="33528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78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Predict Methods 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Status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Original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err="1">
                          <a:effectLst/>
                        </a:rPr>
                        <a:t>Datapath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Address</a:t>
                      </a:r>
                      <a:r>
                        <a:rPr lang="en-US" altLang="zh-CN" sz="2000" kern="100" baseline="0" dirty="0">
                          <a:effectLst/>
                        </a:rPr>
                        <a:t> Calculation Forward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Condition Comparison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Forward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Predict-taken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Hit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(Need Branch)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(No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Hit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(No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go on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(Need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 stall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57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03" y="1268760"/>
            <a:ext cx="8022845" cy="55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1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287016"/>
            <a:ext cx="7854883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58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287016"/>
            <a:ext cx="7751183" cy="53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63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245266"/>
            <a:ext cx="7992888" cy="55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6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488801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00000013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>
                          <a:effectLst/>
                        </a:rPr>
                        <a:t>__start: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 err="1">
                          <a:effectLst/>
                        </a:rPr>
                        <a:t>addi</a:t>
                      </a:r>
                      <a:r>
                        <a:rPr lang="en-US" sz="2200" u="none" strike="noStrike" dirty="0">
                          <a:effectLst/>
                        </a:rPr>
                        <a:t> x0, x0, 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00402103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x2, 4(x0)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00802203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x4, 8(x0)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add x1, x2, x4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fff08093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addi x1, x1, -1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5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00c02283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x5, 12(x0)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6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01002303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x6, 16(x0)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7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01402383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x7, 20(x0)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8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402200b3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sub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9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002270b3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and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10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002260b3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or 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002240b3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xor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002210b3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sll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x1,x2,x4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296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Mem.(2)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353805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4023d0b3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x7,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007330b3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x6, x7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0063b0b3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x7, x6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00000033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 x0,x0,x0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ffd50093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x1,x10,-3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00f27093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andi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00f26093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ori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00f24093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xori</a:t>
                      </a:r>
                      <a:r>
                        <a:rPr 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00f22093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slti</a:t>
                      </a:r>
                      <a:r>
                        <a:rPr 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00121093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slli</a:t>
                      </a:r>
                      <a:r>
                        <a:rPr 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x1,x4,1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00225093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x1,x4,2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40c35093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 x6, 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fff33093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sltiu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 x6, 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88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Mem.(3)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29951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fff3b093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sltiu</a:t>
                      </a:r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 x1, x7, 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00520863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x4,x5,label0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00420663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</a:t>
                      </a:r>
                      <a:r>
                        <a:rPr 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x4,x4,label0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00421863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label0: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x4,x4,label1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00521663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x4,x5,label1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0042c863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label1: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x5,x4,label2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00524663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x4,x5,label2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00736863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label2: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 x6,x7,label3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0063e663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x7,x6,label3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50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Purpose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84784"/>
            <a:ext cx="11233248" cy="517525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Understand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 RISC-V RV32I instructions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the design methods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RV32I instructions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the method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Pipeline Forwarding Detection </a:t>
            </a:r>
            <a:r>
              <a:rPr lang="en-US" altLang="zh-CN" sz="2800" dirty="0">
                <a:latin typeface="+mn-lt"/>
                <a:ea typeface="宋体" pitchFamily="2" charset="-122"/>
              </a:rPr>
              <a:t>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bypass unit </a:t>
            </a:r>
            <a:r>
              <a:rPr lang="en-US" altLang="zh-CN" sz="2800" dirty="0">
                <a:latin typeface="+mn-lt"/>
                <a:ea typeface="宋体" pitchFamily="2" charset="-122"/>
              </a:rPr>
              <a:t>design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the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1-cycle stall </a:t>
            </a:r>
            <a:r>
              <a:rPr lang="en-US" altLang="zh-CN" sz="2800" dirty="0">
                <a:latin typeface="+mn-lt"/>
                <a:ea typeface="宋体" pitchFamily="2" charset="-122"/>
              </a:rPr>
              <a:t>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Predict-not-taken</a:t>
            </a:r>
            <a:r>
              <a:rPr lang="en-US" altLang="zh-CN" sz="2800" dirty="0">
                <a:latin typeface="+mn-lt"/>
                <a:ea typeface="宋体" pitchFamily="2" charset="-122"/>
              </a:rPr>
              <a:t> branch design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program verification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RV32I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10005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Mem.(4)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194472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addi</a:t>
                      </a:r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226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00525863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label3: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x4,x5,label4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0042d663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x5,x4,label4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0063f863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label4: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x7,x6,label5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00737663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x6,x7,label5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00425663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label5: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 x4,x4,label6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000040b7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label6: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lui  x1,4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00c000ef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x1,12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831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Mem.(5)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84622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2815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addi</a:t>
                      </a:r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01802403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B05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x8, 24(x0)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00802e23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B05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sw</a:t>
                      </a:r>
                      <a:r>
                        <a:rPr lang="en-US" sz="2200" b="0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x8,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01c02083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B05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02801023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sh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x8,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02002083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02800223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sb   x8,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01a01083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01a05083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01b00083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01b04083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ffff0097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auipc</a:t>
                      </a:r>
                      <a:r>
                        <a:rPr 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 0xffff0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000000e7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jalr</a:t>
                      </a:r>
                      <a:r>
                        <a:rPr 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x1,0(x0)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134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Data Mem.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08382"/>
              </p:ext>
            </p:extLst>
          </p:nvPr>
        </p:nvGraphicFramePr>
        <p:xfrm>
          <a:off x="1127448" y="1268760"/>
          <a:ext cx="4968553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4508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958844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569017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000080BF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FF000F0F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F0F0F0F0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523088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504477"/>
              </p:ext>
            </p:extLst>
          </p:nvPr>
        </p:nvGraphicFramePr>
        <p:xfrm>
          <a:off x="6373267" y="1274452"/>
          <a:ext cx="5195341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Instruction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A3000000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27000000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79000000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15100000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5568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32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Test Bench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0280" y="1340768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/>
              <a:t> RV32core core(</a:t>
            </a:r>
          </a:p>
          <a:p>
            <a:r>
              <a:rPr lang="zh-CN" altLang="en-US" sz="2000" dirty="0"/>
              <a:t>        .debug_en(1'b0),</a:t>
            </a:r>
          </a:p>
          <a:p>
            <a:r>
              <a:rPr lang="zh-CN" altLang="en-US" sz="2000" dirty="0"/>
              <a:t>        .debug_step(1'b0),</a:t>
            </a:r>
          </a:p>
          <a:p>
            <a:r>
              <a:rPr lang="zh-CN" altLang="en-US" sz="2000" dirty="0"/>
              <a:t>        .debug_addr(7'b0),</a:t>
            </a:r>
          </a:p>
          <a:p>
            <a:r>
              <a:rPr lang="zh-CN" altLang="en-US" sz="2000" dirty="0"/>
              <a:t>        .debug_data(),</a:t>
            </a:r>
          </a:p>
          <a:p>
            <a:r>
              <a:rPr lang="zh-CN" altLang="en-US" sz="2000" dirty="0"/>
              <a:t>        .clk(clk),</a:t>
            </a:r>
          </a:p>
          <a:p>
            <a:r>
              <a:rPr lang="zh-CN" altLang="en-US" sz="2000" dirty="0"/>
              <a:t>        .rst(rst),</a:t>
            </a:r>
          </a:p>
          <a:p>
            <a:r>
              <a:rPr lang="zh-CN" altLang="en-US" sz="2000" dirty="0"/>
              <a:t>        .interrupter(1'b0)</a:t>
            </a:r>
          </a:p>
          <a:p>
            <a:r>
              <a:rPr lang="zh-CN" altLang="en-US" sz="2000" dirty="0"/>
              <a:t>    );</a:t>
            </a:r>
          </a:p>
          <a:p>
            <a:endParaRPr lang="zh-CN" altLang="en-US" sz="2000" dirty="0"/>
          </a:p>
          <a:p>
            <a:r>
              <a:rPr lang="zh-CN" altLang="en-US" sz="2000" dirty="0"/>
              <a:t>    initial begin</a:t>
            </a:r>
          </a:p>
          <a:p>
            <a:r>
              <a:rPr lang="zh-CN" altLang="en-US" sz="2000" dirty="0"/>
              <a:t>        clk = 0;</a:t>
            </a:r>
          </a:p>
          <a:p>
            <a:r>
              <a:rPr lang="zh-CN" altLang="en-US" sz="2000" dirty="0"/>
              <a:t>        rst = 1;</a:t>
            </a:r>
          </a:p>
          <a:p>
            <a:r>
              <a:rPr lang="zh-CN" altLang="en-US" sz="2000" dirty="0"/>
              <a:t>        #2 rst = 0;</a:t>
            </a:r>
          </a:p>
          <a:p>
            <a:r>
              <a:rPr lang="zh-CN" altLang="en-US" sz="2000" dirty="0"/>
              <a:t>    end</a:t>
            </a:r>
          </a:p>
          <a:p>
            <a:r>
              <a:rPr lang="zh-CN" altLang="en-US" sz="2000" dirty="0"/>
              <a:t>    always #1 clk = ~clk;</a:t>
            </a:r>
          </a:p>
        </p:txBody>
      </p:sp>
    </p:spTree>
    <p:extLst>
      <p:ext uri="{BB962C8B-B14F-4D97-AF65-F5344CB8AC3E}">
        <p14:creationId xmlns:p14="http://schemas.microsoft.com/office/powerpoint/2010/main" val="1066734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68760"/>
            <a:ext cx="10945216" cy="55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6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1333040"/>
            <a:ext cx="10917842" cy="54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4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5" y="1287016"/>
            <a:ext cx="11104421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71384"/>
            <a:ext cx="11089232" cy="541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8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87016"/>
            <a:ext cx="11161240" cy="545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9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1" y="1287016"/>
            <a:ext cx="11216063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Task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Design of Pipelined CPU executing RV32I instructions.</a:t>
            </a: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 err="1">
                <a:solidFill>
                  <a:srgbClr val="FF0000"/>
                </a:solidFill>
                <a:latin typeface="+mn-lt"/>
                <a:ea typeface="宋体" pitchFamily="2" charset="-122"/>
              </a:rPr>
              <a:t>datapath</a:t>
            </a:r>
            <a:endParaRPr lang="en-US" altLang="zh-CN" sz="2800" dirty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 Bypass Unit</a:t>
            </a: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CPU Controller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Verify the Pipelined CPU with program</a:t>
            </a:r>
            <a:r>
              <a:rPr lang="en-US" altLang="zh-CN" sz="3200" dirty="0">
                <a:latin typeface="+mn-lt"/>
                <a:ea typeface="宋体" pitchFamily="2" charset="-122"/>
              </a:rPr>
              <a:t> and observe the execution of program</a:t>
            </a:r>
          </a:p>
        </p:txBody>
      </p:sp>
    </p:spTree>
    <p:extLst>
      <p:ext uri="{BB962C8B-B14F-4D97-AF65-F5344CB8AC3E}">
        <p14:creationId xmlns:p14="http://schemas.microsoft.com/office/powerpoint/2010/main" val="4202619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(7)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68760"/>
            <a:ext cx="11161240" cy="54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5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Checkpoints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6"/>
            <a:ext cx="10945216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1: 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Waveform Simulation of the Pipelined CPU with the verification program</a:t>
            </a:r>
          </a:p>
          <a:p>
            <a:pPr marL="457200" lvl="1" indent="0">
              <a:buNone/>
            </a:pP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2: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FPGA Implementation of the Pipelined CPU with the verification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2452376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43673" y="2431048"/>
            <a:ext cx="5832647" cy="186204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11500" b="1" spc="50" dirty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Thanks!</a:t>
            </a:r>
            <a:endParaRPr lang="zh-CN" altLang="en-US" sz="115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92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66118"/>
            <a:ext cx="11521280" cy="3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2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" y="1484784"/>
            <a:ext cx="117275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84784"/>
            <a:ext cx="1172653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84784"/>
            <a:ext cx="11521280" cy="42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9" y="1484784"/>
            <a:ext cx="117275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54035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4559</TotalTime>
  <Words>1489</Words>
  <Application>Microsoft Office PowerPoint</Application>
  <PresentationFormat>宽屏</PresentationFormat>
  <Paragraphs>737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等线</vt:lpstr>
      <vt:lpstr>黑体</vt:lpstr>
      <vt:lpstr>华文细黑</vt:lpstr>
      <vt:lpstr>楷体_GB2312</vt:lpstr>
      <vt:lpstr>微软雅黑</vt:lpstr>
      <vt:lpstr>Arial</vt:lpstr>
      <vt:lpstr>Calibri</vt:lpstr>
      <vt:lpstr>Wingdings</vt:lpstr>
      <vt:lpstr>自定义设计方案</vt:lpstr>
      <vt:lpstr>实验室PPT模版2013 beta1</vt:lpstr>
      <vt:lpstr>1_自定义设计方案</vt:lpstr>
      <vt:lpstr>Visio</vt:lpstr>
      <vt:lpstr>Computer Architecture Experiment</vt:lpstr>
      <vt:lpstr>Outline</vt:lpstr>
      <vt:lpstr>Experiment Purpose</vt:lpstr>
      <vt:lpstr>Experiment Task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Instruction Demo</vt:lpstr>
      <vt:lpstr>Data Hazard Causes Stalls</vt:lpstr>
      <vt:lpstr>Pipeline Forward to Avoid the Data hazard</vt:lpstr>
      <vt:lpstr>SW After LW</vt:lpstr>
      <vt:lpstr>Condition in Which Bypass Unit doesn’t work</vt:lpstr>
      <vt:lpstr>Pipeline Stalls</vt:lpstr>
      <vt:lpstr>Instruction Demo</vt:lpstr>
      <vt:lpstr>Execution result</vt:lpstr>
      <vt:lpstr>Methods of resolving Control hazards</vt:lpstr>
      <vt:lpstr>Freeze method</vt:lpstr>
      <vt:lpstr>Predict-not-taken</vt:lpstr>
      <vt:lpstr>Predict-taken method</vt:lpstr>
      <vt:lpstr>Stalls of Predict Methods for Control Hazard</vt:lpstr>
      <vt:lpstr>Pipelined CPU supporting RV32I instructions</vt:lpstr>
      <vt:lpstr>Pipelined CPU supporting RV32I instructions</vt:lpstr>
      <vt:lpstr>Pipelined CPU supporting RV32I instructions</vt:lpstr>
      <vt:lpstr>Pipelined CPU supporting RV32I instructions</vt:lpstr>
      <vt:lpstr>Instr. Mem.(1)</vt:lpstr>
      <vt:lpstr>Instr. Mem.(2)</vt:lpstr>
      <vt:lpstr>Instr. Mem.(3)</vt:lpstr>
      <vt:lpstr>Instr. Mem.(4)</vt:lpstr>
      <vt:lpstr>Instr. Mem.(5)</vt:lpstr>
      <vt:lpstr>Data Mem. </vt:lpstr>
      <vt:lpstr>Test Bench </vt:lpstr>
      <vt:lpstr>Simulation (1)</vt:lpstr>
      <vt:lpstr>Simulation (2)</vt:lpstr>
      <vt:lpstr>Simulation (3)</vt:lpstr>
      <vt:lpstr>Simulation (4)</vt:lpstr>
      <vt:lpstr>Simulation (5)</vt:lpstr>
      <vt:lpstr>Simulation (6)</vt:lpstr>
      <vt:lpstr>Simulation (7)</vt:lpstr>
      <vt:lpstr>Checkpoints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刘 亦乐</cp:lastModifiedBy>
  <cp:revision>189</cp:revision>
  <dcterms:created xsi:type="dcterms:W3CDTF">2011-08-03T07:44:17Z</dcterms:created>
  <dcterms:modified xsi:type="dcterms:W3CDTF">2022-09-27T11:55:32Z</dcterms:modified>
</cp:coreProperties>
</file>